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5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1" r:id="rId3"/>
    <p:sldId id="272" r:id="rId4"/>
    <p:sldId id="273" r:id="rId5"/>
    <p:sldId id="277" r:id="rId6"/>
    <p:sldId id="275" r:id="rId7"/>
    <p:sldId id="290" r:id="rId8"/>
    <p:sldId id="278" r:id="rId9"/>
    <p:sldId id="280" r:id="rId10"/>
    <p:sldId id="281" r:id="rId11"/>
    <p:sldId id="282" r:id="rId12"/>
    <p:sldId id="284" r:id="rId13"/>
    <p:sldId id="274" r:id="rId14"/>
    <p:sldId id="283" r:id="rId15"/>
    <p:sldId id="285" r:id="rId16"/>
    <p:sldId id="287" r:id="rId17"/>
    <p:sldId id="289" r:id="rId18"/>
    <p:sldId id="291" r:id="rId19"/>
    <p:sldId id="292" r:id="rId2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.hofstaetter@htlstp.at" initials="a" lastIdx="2" clrIdx="0">
    <p:extLst>
      <p:ext uri="{19B8F6BF-5375-455C-9EA6-DF929625EA0E}">
        <p15:presenceInfo xmlns:p15="http://schemas.microsoft.com/office/powerpoint/2012/main" userId="a.hofstaetter@htlstp.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374" autoAdjust="0"/>
  </p:normalViewPr>
  <p:slideViewPr>
    <p:cSldViewPr snapToGrid="0">
      <p:cViewPr varScale="1">
        <p:scale>
          <a:sx n="72" d="100"/>
          <a:sy n="72" d="100"/>
        </p:scale>
        <p:origin x="804" y="66"/>
      </p:cViewPr>
      <p:guideLst>
        <p:guide orient="horz" pos="2160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24D98-D82B-44F8-BB8F-1C5417CBB0A5}" type="datetimeFigureOut">
              <a:rPr lang="de-AT" smtClean="0"/>
              <a:t>12.03.2014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C3281-205D-445E-886E-6EEBB57839B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6311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ACEC1-C3F3-471E-9140-C81FCC063061}" type="datetimeFigureOut">
              <a:rPr lang="de-AT" smtClean="0"/>
              <a:t>12.03.2014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AE4EC-7191-4EF6-A2FD-CBEBE402A0D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73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7861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Fertigprodukte gasförmig, flüssig oder fest sein.</a:t>
            </a: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Prozentual ist die Ausbeute einer modernen Raffinerie in etwa … Tabelle … 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5141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Pipelines</a:t>
            </a:r>
          </a:p>
          <a:p>
            <a:r>
              <a:rPr lang="de-AT" dirty="0" smtClean="0"/>
              <a:t>Trotz hoher </a:t>
            </a:r>
            <a:r>
              <a:rPr lang="de-AT" dirty="0" err="1" smtClean="0"/>
              <a:t>baukosten</a:t>
            </a:r>
            <a:r>
              <a:rPr lang="de-AT" dirty="0" smtClean="0"/>
              <a:t> ökonomischer als </a:t>
            </a:r>
            <a:r>
              <a:rPr lang="de-AT" dirty="0" err="1" smtClean="0"/>
              <a:t>tankwagen</a:t>
            </a:r>
            <a:r>
              <a:rPr lang="de-AT" dirty="0" smtClean="0"/>
              <a:t>. Enorme</a:t>
            </a:r>
            <a:r>
              <a:rPr lang="de-AT" baseline="0" dirty="0" smtClean="0"/>
              <a:t> längen (mehrere tausend km)</a:t>
            </a:r>
          </a:p>
          <a:p>
            <a:endParaRPr lang="de-AT" baseline="0" dirty="0" smtClean="0"/>
          </a:p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Nord-Stream-Pipeline </a:t>
            </a:r>
          </a:p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Russland (durch</a:t>
            </a:r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Ostsee) nach Deutschland -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1220 km</a:t>
            </a: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Zwei parallele Leitungsstränge jährlich etwa 55 Milliarden Kubikmeter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2023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Zwei Drittel der sogenannten Kohlenwasserstoffe (Erdöl, Erdgas und Kondensate) gehen in den Wärme-bzw. Energiemarkt.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Dieses Verhältnis wird sich in der Zukunft verschieben, wenn es uns gelingt die alternativen Energieträger stärker konkurrenzfähig zu entwickeln. 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Sie komplett zu ersetzen bedarf gewaltiger technischer Innovationen und ist kaum vorstellbar. Also gilt es mit den vorhandenen „fossilen Rohstoffen“ pfleglich umzugehen. Ein vernünftiger Mix unter Achtung des Umwelt- und Naturschutzes wird auch den kommenden Generationen ein gutes Auskommen mit diesen Ausgangsstoffen für technische Entwicklungen auf unsere Erde gewährleisten.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7669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1945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0543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&amp; 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konventionelle fixierte Plattform</a:t>
            </a:r>
          </a:p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Compliant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tower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–&gt;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turmförmiger </a:t>
            </a:r>
            <a:r>
              <a:rPr lang="de-AT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aufbau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(siehe nächste </a:t>
            </a:r>
            <a:r>
              <a:rPr lang="de-AT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folie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&amp; 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schwimmende Plattform mit Anker</a:t>
            </a:r>
            <a:b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300 -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1500 meter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Spar </a:t>
            </a: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Zylinder förmig.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 </a:t>
            </a:r>
            <a:r>
              <a:rPr lang="de-AT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boden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dichter als </a:t>
            </a:r>
            <a:r>
              <a:rPr lang="de-AT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wasser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bewegt den </a:t>
            </a:r>
            <a:r>
              <a:rPr lang="de-AT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schwerpunkt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nach unten</a:t>
            </a:r>
          </a:p>
          <a:p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&amp; 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Halbtaucher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Größter teil unter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wasser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um stabiler im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wasser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liegen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Produktions- und Lagereinheit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hilfe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bohrinseln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Förderung, Lagerung und Verladung von Erdöl.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8020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5146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491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Was</a:t>
            </a:r>
            <a:r>
              <a:rPr lang="de-AT" baseline="0" dirty="0" smtClean="0"/>
              <a:t> ist Erdöl überhaupt? Aus was besteht 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Wie entsteht es? Und vor allem wodurch? Bzw. was ist der Ursprung von Erdöl?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Wo kommt es vor? Also wo sollte man danach suchen?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Wie gewinnt man es? Welche Techniken und Möglichkeiten gibt 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Wie transportiert man es von A nach B? Also vom Erzeuger zum Verbraucher.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Wie kann man es Nutzen? Und wo sind wir in Zeiten wie diesen darauf angewiesen.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Und als letzter punkt wo überall läuft es uns im Alltag über den weg? Von Welchen Produkten und Leistungen ist Erdöl abhängig?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2951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/>
              <a:t>Kommt aus englischen</a:t>
            </a:r>
            <a:r>
              <a:rPr lang="de-AT" baseline="0" dirty="0" smtClean="0"/>
              <a:t> -&gt; dies wiederum kommt aus lateinischen (Öl aus dem Stein)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smtClean="0"/>
              <a:t>Rohöl, kann je nach Lagerstätte</a:t>
            </a:r>
            <a:r>
              <a:rPr lang="de-AT" baseline="0" dirty="0" smtClean="0"/>
              <a:t> sehr unterschiedlich sein.</a:t>
            </a:r>
            <a:endParaRPr lang="de-AT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 smtClean="0"/>
              <a:t>Alkane (einfach Bindungen)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smtClean="0"/>
              <a:t>Alkene, Alkine (zwei- bzw. dreifach Bindungen)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 smtClean="0"/>
              <a:t>Cycloalkane (ringförmige Ketten)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 smtClean="0"/>
              <a:t>Außerdem könne S, O und N Verbindungen enthalten sein.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AT" dirty="0" err="1" smtClean="0"/>
              <a:t>Pyridin</a:t>
            </a:r>
            <a:r>
              <a:rPr lang="de-AT" baseline="0" dirty="0" smtClean="0"/>
              <a:t> (schaut aus wie Benzol Ring, nur ein C wird durch Stickstoff getauscht</a:t>
            </a:r>
            <a:endParaRPr lang="de-AT" dirty="0" smtClean="0"/>
          </a:p>
          <a:p>
            <a:endParaRPr lang="de-AT" dirty="0" smtClean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0729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1" dirty="0" smtClean="0"/>
              <a:t>Plankton, zählen zu kleinsten Lebewesen</a:t>
            </a:r>
          </a:p>
          <a:p>
            <a:r>
              <a:rPr lang="de-AT" dirty="0" smtClean="0"/>
              <a:t>Kleinstlebewesen,</a:t>
            </a:r>
            <a:r>
              <a:rPr lang="de-AT" baseline="0" dirty="0" smtClean="0"/>
              <a:t> kleinste pflanzliche aber auch kleinste tierische Lebewesen</a:t>
            </a:r>
          </a:p>
          <a:p>
            <a:r>
              <a:rPr lang="de-AT" dirty="0" smtClean="0"/>
              <a:t>,Schweben“ mit Wasserströmung</a:t>
            </a:r>
            <a:r>
              <a:rPr lang="de-AT" baseline="0" dirty="0" smtClean="0"/>
              <a:t> </a:t>
            </a:r>
            <a:r>
              <a:rPr lang="de-AT" dirty="0" smtClean="0"/>
              <a:t>in Gewässern.</a:t>
            </a:r>
          </a:p>
          <a:p>
            <a:r>
              <a:rPr lang="de-AT" b="1" dirty="0" smtClean="0"/>
              <a:t>4-40 µm </a:t>
            </a:r>
            <a:r>
              <a:rPr lang="de-AT" dirty="0" smtClean="0"/>
              <a:t>groß</a:t>
            </a:r>
          </a:p>
          <a:p>
            <a:endParaRPr lang="de-AT" dirty="0" smtClean="0"/>
          </a:p>
          <a:p>
            <a:r>
              <a:rPr lang="de-AT" dirty="0" smtClean="0"/>
              <a:t>Sammelt</a:t>
            </a:r>
            <a:r>
              <a:rPr lang="de-AT" baseline="0" dirty="0" smtClean="0"/>
              <a:t> sich auf Grund, </a:t>
            </a:r>
            <a:r>
              <a:rPr lang="de-AT" b="1" baseline="0" dirty="0" smtClean="0"/>
              <a:t>abgelegene</a:t>
            </a:r>
            <a:r>
              <a:rPr lang="de-AT" baseline="0" dirty="0" smtClean="0"/>
              <a:t> 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Meeresteile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Lagunen und Buchten (wenig Sauerstoff, da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wenig Zirkulation)</a:t>
            </a:r>
          </a:p>
          <a:p>
            <a:endParaRPr lang="de-AT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Abgestorbene Reste bildeten Faulschlamm am Meeresgrund (hoher Anteil organischer Verbindungen)</a:t>
            </a:r>
          </a:p>
          <a:p>
            <a:endParaRPr lang="de-AT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Bedeckt von Sand, Ton und weiteren </a:t>
            </a:r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Sedimenten</a:t>
            </a:r>
          </a:p>
          <a:p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Bewegungen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u. </a:t>
            </a:r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Verformungen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Erdkruste -&gt; gelangt immer weiter in </a:t>
            </a:r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Tiefe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 den nun immer größer werdenden hohen </a:t>
            </a:r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Druck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größenordnungstechnisch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30.000 bar)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immer weiter runter gedrückt und verdichtet entstand (in Mio. Jahren) Erdgas und Erdöl.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AT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dirty="0" smtClean="0"/>
              <a:t>Wanderte durch Porengänge von Gesteinen </a:t>
            </a:r>
            <a:r>
              <a:rPr lang="de-AT" dirty="0" err="1" smtClean="0"/>
              <a:t>z.B</a:t>
            </a:r>
            <a:r>
              <a:rPr lang="de-AT" dirty="0" smtClean="0"/>
              <a:t> von Sandstein.</a:t>
            </a:r>
          </a:p>
          <a:p>
            <a:r>
              <a:rPr lang="de-AT" dirty="0" smtClean="0"/>
              <a:t>Solange bis zu</a:t>
            </a:r>
            <a:r>
              <a:rPr lang="de-AT" baseline="0" dirty="0" smtClean="0"/>
              <a:t>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ölundurchlässigen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baseline="0" dirty="0" smtClean="0"/>
              <a:t>Schicht kam.</a:t>
            </a:r>
          </a:p>
          <a:p>
            <a:r>
              <a:rPr lang="de-AT" baseline="0" dirty="0" smtClean="0"/>
              <a:t>Kuppel sammelt.  Über Jahre -&gt; dort immer mehr Erdöltropfen (bis größere Lagerstätte entstand)</a:t>
            </a:r>
          </a:p>
          <a:p>
            <a:endParaRPr lang="de-AT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1858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de-AT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0,143 Tonnen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(wenn Dichte d. Rohöls 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ρ</a:t>
            </a:r>
            <a:r>
              <a:rPr lang="de-AT" sz="1200" b="0" i="0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0,900 t/m3)</a:t>
            </a:r>
          </a:p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</a:t>
            </a:r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159 l</a:t>
            </a:r>
            <a:endParaRPr lang="de-AT" dirty="0" smtClean="0"/>
          </a:p>
          <a:p>
            <a:r>
              <a:rPr lang="de-AT" dirty="0" smtClean="0"/>
              <a:t>Stand 1998</a:t>
            </a:r>
          </a:p>
          <a:p>
            <a:endParaRPr lang="de-AT" dirty="0" smtClean="0"/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noch reichlich Erdöl vorhanden, “sprudelt” nicht mehr so stark wie früher. </a:t>
            </a: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Fördermengen sinken dramatisch!</a:t>
            </a:r>
          </a:p>
          <a:p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Folge,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Ölpreis steigt kontinuierlich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61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eher selten quellen Erdöl oder Erdgas spontan Oberfläche,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wenn dann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geringe Mengen</a:t>
            </a:r>
          </a:p>
          <a:p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Daher muss neue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Lagerstätten aufsuchen und erforschen. </a:t>
            </a:r>
          </a:p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(Exploration) -&gt;</a:t>
            </a:r>
            <a:r>
              <a:rPr lang="de-AT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vorangehen.</a:t>
            </a:r>
          </a:p>
          <a:p>
            <a:endParaRPr lang="de-AT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Unbekannte Gebiete - nach erster Besichtigung - Luft fotografiert und gedeutet. </a:t>
            </a: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sieht an </a:t>
            </a:r>
            <a:r>
              <a:rPr lang="de-AT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oberfläche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einige </a:t>
            </a:r>
            <a:r>
              <a:rPr lang="de-AT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merkmale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 öl vorhanden (</a:t>
            </a:r>
            <a:r>
              <a:rPr lang="de-AT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teerteiche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de-AT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Bevor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Probebohrungen, verschafft man sich durch geologisch - physikalische Verfahren ( Einsatz der 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Reflexions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bzw. Refraktionsseismik)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Analyse der Erdkruste durch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seismische 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Wellene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erdbebewellen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Statistik jede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achte Probebohrung erfolgreich. Bei 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Fündigkeit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einer solchen Bohrung werden Produktionsbohrungen angesetzt.</a:t>
            </a:r>
          </a:p>
          <a:p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Bohrverfahren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Schlagbohrverfahren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Steinmeisl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Spitze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Gestein -&gt;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Früher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mit Seil hochgeholt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Jetzt Wasser mit hohen druck in Bohrgestänge oben hinein -&gt; befördert Gestein fast automatisch wiedernach oben</a:t>
            </a:r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AT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AT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Rotary verfahren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Rollmeisl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Spitze eines Bohrgestänges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Kalifornien, ohne Meißel auskommen.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Flamme ähnlich wie Schweißbrenners,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hoher Druck Wasser eingespritzt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Gestein ü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berhitzt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splittert -&gt; schneller abgetragen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Kein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echanischer Verschleiß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v.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Bohrspitze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Momentan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Arbeit an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Praxistauglichkeit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Kosmische Raffinerie in Pferdekopfnebel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1300 Lichtjahre entfernt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mal mehr Erdöl als Wasser auf Erde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Nachweis 30 verschiedenen Moleküle, darunter Kohlenwasserstoffe.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chemische Reaktionen ab -&gt; entsteht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Erdöl / Erdgas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Natürliche Erdölraffinerie gigantischen Ausmaßes</a:t>
            </a:r>
            <a:endParaRPr lang="de-AT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weit weg um für uns nutzbar zu machen</a:t>
            </a:r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A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AT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66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Erstbohrung durch Ölplattformen</a:t>
            </a:r>
          </a:p>
          <a:p>
            <a:endParaRPr lang="de-AT" dirty="0" smtClean="0"/>
          </a:p>
          <a:p>
            <a:r>
              <a:rPr lang="de-AT" dirty="0" smtClean="0"/>
              <a:t>Insel weiter</a:t>
            </a:r>
            <a:r>
              <a:rPr lang="de-AT" baseline="0" dirty="0" smtClean="0"/>
              <a:t> transportiert, Förderplattform installiert um eingeschlossenes öl in Lagerstätten effektiv abzutransportieren</a:t>
            </a:r>
          </a:p>
          <a:p>
            <a:endParaRPr lang="de-AT" baseline="0" dirty="0" smtClean="0"/>
          </a:p>
          <a:p>
            <a:r>
              <a:rPr lang="de-AT" b="1" baseline="0" dirty="0" smtClean="0"/>
              <a:t>Förderplattform</a:t>
            </a:r>
          </a:p>
          <a:p>
            <a:r>
              <a:rPr lang="de-AT" dirty="0" smtClean="0"/>
              <a:t>über Bohrloch platziert, Bohrung durch ein Bohrschiff oder eine Bohrplattform erfolgreich beendet, </a:t>
            </a:r>
          </a:p>
          <a:p>
            <a:r>
              <a:rPr lang="de-AT" dirty="0" smtClean="0"/>
              <a:t>oder Umbau einer Bohrplattform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53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Raffinerie”,französischen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”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raffinage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für 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Reinigen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 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Veredeln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AT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 smtClean="0"/>
              <a:t>Rohöl ist komplexes Gemisch aus verschiedensten Kohlenwasserstoffen</a:t>
            </a:r>
          </a:p>
          <a:p>
            <a:endParaRPr lang="de-AT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AT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dirty="0" err="1" smtClean="0"/>
              <a:t>Verschd</a:t>
            </a:r>
            <a:r>
              <a:rPr lang="de-AT" dirty="0" smtClean="0"/>
              <a:t>. Siedepunkte der enthaltenen Kohlenwasserstoffgemische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60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unterschiedliche Siedepunkte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Genau</a:t>
            </a:r>
            <a:r>
              <a:rPr lang="de-A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wird bei </a:t>
            </a:r>
            <a:r>
              <a:rPr lang="de-AT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verarbeitung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genutzt.</a:t>
            </a:r>
          </a:p>
          <a:p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Destillationskolonne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auf 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400°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erhitzt. </a:t>
            </a:r>
          </a:p>
          <a:p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Beim Abkühlen und Unterschreiten des jeweiligen Siedepunktes verflüssigen sich die Teilchen.</a:t>
            </a:r>
          </a:p>
          <a:p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Stockwerke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getrennt. Die verflüssigten Teilchen werden in jedem Stockwerk 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abgeleitet, abgekühlt und gereinigt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AT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Anschließlich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kann das jeweilige Produkt 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weiterverarbeitet 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werden.</a:t>
            </a:r>
          </a:p>
          <a:p>
            <a:endParaRPr lang="de-AT" dirty="0" smtClean="0"/>
          </a:p>
          <a:p>
            <a:pPr fontAlgn="base"/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 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Trennung des Erdöls in einzelne Fraktionen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wird als fraktionierte Destillation bezeichnet. Durch Destillation entstehen keine Reinstoffe, sondern </a:t>
            </a:r>
            <a:r>
              <a:rPr lang="de-AT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Stoffgemische</a:t>
            </a: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mit ähnlichen Siedebereichen.</a:t>
            </a:r>
          </a:p>
          <a:p>
            <a:pPr fontAlgn="base"/>
            <a:r>
              <a:rPr lang="de-AT" dirty="0" smtClean="0"/>
              <a:t/>
            </a:r>
            <a:br>
              <a:rPr lang="de-AT" dirty="0" smtClean="0"/>
            </a:br>
            <a:r>
              <a:rPr lang="de-A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der nachfolgenden Tabelle sind wichtige Destillationsprodukte des Erdöls aufgeschrieben.</a:t>
            </a:r>
          </a:p>
          <a:p>
            <a:r>
              <a:rPr lang="de-AT" dirty="0" smtClean="0"/>
              <a:t/>
            </a:r>
            <a:br>
              <a:rPr lang="de-AT" dirty="0" smtClean="0"/>
            </a:b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E4EC-7191-4EF6-A2FD-CBEBE402A0D8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767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1905000"/>
            <a:ext cx="10055781" cy="242011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7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914400"/>
          </a:xfrm>
        </p:spPr>
        <p:txBody>
          <a:bodyPr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7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Rechteck 3"/>
          <p:cNvSpPr/>
          <p:nvPr userDrawn="1"/>
        </p:nvSpPr>
        <p:spPr>
          <a:xfrm>
            <a:off x="1096994" y="965198"/>
            <a:ext cx="10112569" cy="778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653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514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4779"/>
            <a:ext cx="262821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274638"/>
            <a:ext cx="7732286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2266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12" indent="-169812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3953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749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1859" y="1845734"/>
            <a:ext cx="4900101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8130" y="1845736"/>
            <a:ext cx="5058675" cy="4023359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61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21" y="1846052"/>
            <a:ext cx="4753642" cy="736282"/>
          </a:xfrm>
        </p:spPr>
        <p:txBody>
          <a:bodyPr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1859" y="2582334"/>
            <a:ext cx="4906104" cy="32867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9072" y="1846052"/>
            <a:ext cx="4931718" cy="736282"/>
          </a:xfrm>
        </p:spPr>
        <p:txBody>
          <a:bodyPr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88129" y="2582334"/>
            <a:ext cx="5060676" cy="32867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7680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7078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39019" y="0"/>
            <a:ext cx="63991" cy="639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448" y="731520"/>
            <a:ext cx="6677452" cy="52578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370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248" y="5037512"/>
            <a:ext cx="10111011" cy="906088"/>
          </a:xfrm>
        </p:spPr>
        <p:txBody>
          <a:bodyPr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88810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8249" y="5867400"/>
            <a:ext cx="10102700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7338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NUL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1859" y="1845734"/>
            <a:ext cx="10200916" cy="402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1"/>
          <a:stretch/>
        </p:blipFill>
        <p:spPr bwMode="auto">
          <a:xfrm>
            <a:off x="10614622" y="1077048"/>
            <a:ext cx="538153" cy="64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5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FontTx/>
        <a:buBlip>
          <a:blip r:embed="rId14"/>
        </a:buBlip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vestor-verlag.de/rohstoffe/rohoel-als-geldanlage/verwendung-von-erdoel/111953852/" TargetMode="External"/><Relationship Id="rId7" Type="http://schemas.openxmlformats.org/officeDocument/2006/relationships/hyperlink" Target="http://de.wikipedia.org/wiki/Kohlenwasserstoffe" TargetMode="External"/><Relationship Id="rId2" Type="http://schemas.openxmlformats.org/officeDocument/2006/relationships/hyperlink" Target="http://www.erdoelmuseum.de/seite/137265/nutzung_von_erdoel_und_erdga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.wikipedia.org/wiki/Erd%C3%B6l" TargetMode="External"/><Relationship Id="rId5" Type="http://schemas.openxmlformats.org/officeDocument/2006/relationships/hyperlink" Target="http://www.che-bio.de/themen/erdoel3.html" TargetMode="External"/><Relationship Id="rId4" Type="http://schemas.openxmlformats.org/officeDocument/2006/relationships/hyperlink" Target="http://www.schreiben10.com/referate/Chemie/5/Erdol---Veredelung-und-Eigenschaften-von-Erdol-reon.ph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41022"/>
            <a:ext cx="10055781" cy="3566160"/>
          </a:xfrm>
        </p:spPr>
        <p:txBody>
          <a:bodyPr/>
          <a:lstStyle/>
          <a:p>
            <a:r>
              <a:rPr lang="de-AT" dirty="0" smtClean="0"/>
              <a:t>ERDÖL</a:t>
            </a:r>
            <a:endParaRPr lang="de-A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0"/>
            <a:ext cx="10055781" cy="172922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Das schwarze Gold</a:t>
            </a:r>
            <a:endParaRPr lang="de-AT" sz="2800" dirty="0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Alexander Hofstätter</a:t>
            </a:r>
            <a:endParaRPr lang="en-US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4" name="Rechteck 23"/>
          <p:cNvSpPr/>
          <p:nvPr/>
        </p:nvSpPr>
        <p:spPr>
          <a:xfrm>
            <a:off x="5636871" y="4124921"/>
            <a:ext cx="6250329" cy="512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48064"/>
            <a:ext cx="5542558" cy="37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Raffinerien </a:t>
            </a:r>
            <a:r>
              <a:rPr lang="de-AT" b="0" dirty="0" smtClean="0"/>
              <a:t>(Endprodukte)</a:t>
            </a:r>
            <a:endParaRPr lang="de-AT" b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10</a:t>
            </a:fld>
            <a:endParaRPr lang="de-AT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33466"/>
              </p:ext>
            </p:extLst>
          </p:nvPr>
        </p:nvGraphicFramePr>
        <p:xfrm>
          <a:off x="4353164" y="2020200"/>
          <a:ext cx="3502713" cy="393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37"/>
                <a:gridCol w="1430676"/>
              </a:tblGrid>
              <a:tr h="301938">
                <a:tc>
                  <a:txBody>
                    <a:bodyPr/>
                    <a:lstStyle/>
                    <a:p>
                      <a:pPr algn="ctr"/>
                      <a:r>
                        <a:rPr lang="de-AT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Produkte</a:t>
                      </a:r>
                      <a:endParaRPr lang="de-AT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Mengenanteil</a:t>
                      </a:r>
                    </a:p>
                  </a:txBody>
                  <a:tcPr marL="72106" marR="72106" marT="36053" marB="36053" anchor="ctr"/>
                </a:tc>
              </a:tr>
              <a:tr h="531771">
                <a:tc>
                  <a:txBody>
                    <a:bodyPr/>
                    <a:lstStyle/>
                    <a:p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Flüssiggase, z.B. Propan, Butan</a:t>
                      </a: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~3 %</a:t>
                      </a:r>
                    </a:p>
                  </a:txBody>
                  <a:tcPr marL="72106" marR="72106" marT="36053" marB="36053" anchor="ctr"/>
                </a:tc>
              </a:tr>
              <a:tr h="301938">
                <a:tc>
                  <a:txBody>
                    <a:bodyPr/>
                    <a:lstStyle/>
                    <a:p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Rohbenzin (Naphtha)</a:t>
                      </a: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~9 %</a:t>
                      </a:r>
                    </a:p>
                  </a:txBody>
                  <a:tcPr marL="72106" marR="72106" marT="36053" marB="36053" anchor="ctr"/>
                </a:tc>
              </a:tr>
              <a:tr h="301938">
                <a:tc>
                  <a:txBody>
                    <a:bodyPr/>
                    <a:lstStyle/>
                    <a:p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Benzin (Otto-Kraftstoff)</a:t>
                      </a: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~24 %</a:t>
                      </a:r>
                    </a:p>
                  </a:txBody>
                  <a:tcPr marL="72106" marR="72106" marT="36053" marB="36053" anchor="ctr"/>
                </a:tc>
              </a:tr>
              <a:tr h="531771">
                <a:tc>
                  <a:txBody>
                    <a:bodyPr/>
                    <a:lstStyle/>
                    <a:p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Flugturbinenkraftstoff (Kerosin)</a:t>
                      </a: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~4 %</a:t>
                      </a:r>
                    </a:p>
                  </a:txBody>
                  <a:tcPr marL="72106" marR="72106" marT="36053" marB="36053" anchor="ctr"/>
                </a:tc>
              </a:tr>
              <a:tr h="531771">
                <a:tc>
                  <a:txBody>
                    <a:bodyPr/>
                    <a:lstStyle/>
                    <a:p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Dieselkraftstoff, leichtes Heizöl</a:t>
                      </a: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&lt;21 %</a:t>
                      </a:r>
                    </a:p>
                  </a:txBody>
                  <a:tcPr marL="72106" marR="72106" marT="36053" marB="36053" anchor="ctr"/>
                </a:tc>
              </a:tr>
              <a:tr h="301938">
                <a:tc>
                  <a:txBody>
                    <a:bodyPr/>
                    <a:lstStyle/>
                    <a:p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schweres Heizöl</a:t>
                      </a: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~11 %</a:t>
                      </a:r>
                    </a:p>
                  </a:txBody>
                  <a:tcPr marL="72106" marR="72106" marT="36053" marB="36053" anchor="ctr"/>
                </a:tc>
              </a:tr>
              <a:tr h="301938">
                <a:tc>
                  <a:txBody>
                    <a:bodyPr/>
                    <a:lstStyle/>
                    <a:p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Bitumen, Heizöl schwer</a:t>
                      </a: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~3,5 %</a:t>
                      </a:r>
                    </a:p>
                  </a:txBody>
                  <a:tcPr marL="72106" marR="72106" marT="36053" marB="36053" anchor="ctr"/>
                </a:tc>
              </a:tr>
              <a:tr h="301938">
                <a:tc>
                  <a:txBody>
                    <a:bodyPr/>
                    <a:lstStyle/>
                    <a:p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Schmierstoffe</a:t>
                      </a: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~1,5 %</a:t>
                      </a:r>
                    </a:p>
                  </a:txBody>
                  <a:tcPr marL="72106" marR="72106" marT="36053" marB="36053" anchor="ctr"/>
                </a:tc>
              </a:tr>
              <a:tr h="531771">
                <a:tc>
                  <a:txBody>
                    <a:bodyPr/>
                    <a:lstStyle/>
                    <a:p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Sonstige Produkte, Verluste usw.</a:t>
                      </a:r>
                    </a:p>
                  </a:txBody>
                  <a:tcPr marL="72106" marR="72106" marT="36053" marB="3605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500" b="0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~2 %</a:t>
                      </a:r>
                    </a:p>
                  </a:txBody>
                  <a:tcPr marL="72106" marR="72106" marT="36053" marB="3605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5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Transport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Über den Seeweg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Mit Öltankern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Über Land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Pipelines</a:t>
            </a:r>
            <a:r>
              <a:rPr lang="de-AT" dirty="0"/>
              <a:t> </a:t>
            </a:r>
            <a:r>
              <a:rPr lang="de-AT" dirty="0" smtClean="0"/>
              <a:t>(z.B. </a:t>
            </a:r>
            <a:r>
              <a:rPr lang="de-AT" dirty="0" smtClean="0">
                <a:hlinkClick r:id="rId3" action="ppaction://hlinksldjump"/>
              </a:rPr>
              <a:t>Nord-Stream-Pipeline</a:t>
            </a:r>
            <a:r>
              <a:rPr lang="de-AT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Tanklastwagen</a:t>
            </a:r>
          </a:p>
          <a:p>
            <a:pPr lvl="1"/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11</a:t>
            </a:fld>
            <a:endParaRPr lang="de-AT" dirty="0"/>
          </a:p>
        </p:txBody>
      </p:sp>
      <p:pic>
        <p:nvPicPr>
          <p:cNvPr id="2050" name="Picture 2" descr="File:LNGtank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00" y="1845734"/>
            <a:ext cx="3281543" cy="2603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http://upload.wikimedia.org/wikipedia/commons/8/8f/Trans-Alaska_Pipeline_System_Luca_Galuzzi_20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342" y="3683699"/>
            <a:ext cx="3797299" cy="2530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116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Nutzen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Zwei </a:t>
            </a:r>
            <a:r>
              <a:rPr lang="de-AT" dirty="0"/>
              <a:t>Drittel </a:t>
            </a:r>
            <a:r>
              <a:rPr lang="de-AT" dirty="0" smtClean="0"/>
              <a:t>der Kohlenwasserstoffe gehen </a:t>
            </a:r>
            <a:r>
              <a:rPr lang="de-AT" dirty="0"/>
              <a:t>in den Wärme-bzw. Energiemarkt.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Ein </a:t>
            </a:r>
            <a:r>
              <a:rPr lang="de-AT" dirty="0"/>
              <a:t>Drittel </a:t>
            </a:r>
            <a:r>
              <a:rPr lang="de-AT" dirty="0" smtClean="0"/>
              <a:t>als </a:t>
            </a:r>
            <a:r>
              <a:rPr lang="de-AT" dirty="0"/>
              <a:t>Chemierohstoff. </a:t>
            </a:r>
            <a:endParaRPr lang="de-A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Ausgangstoff fast aller Treibstoffe (Benzin, Diesel, Kerosin, 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smtClean="0"/>
              <a:t>Ausgangsprodukte für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smtClean="0"/>
              <a:t>Kosmetika</a:t>
            </a:r>
            <a:r>
              <a:rPr lang="de-AT" dirty="0"/>
              <a:t>, Haushaltsreiniger, Medikamente, Verpackungen, Möbelbestandteile, Geschirr, Fahrzeugbestandteile, Flugzeugbaustoffe, Straßenbau, Maschinenbauteile u.v.a</a:t>
            </a:r>
            <a:r>
              <a:rPr lang="de-AT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037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Zusammenfassung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1859" y="1845734"/>
            <a:ext cx="10049516" cy="44407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b="1" dirty="0" smtClean="0"/>
              <a:t>Entstehung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i="1" dirty="0" smtClean="0"/>
              <a:t>Begann vor 200 Mio. Jahren. Bildung von Faulschlamm unter Luftabschluss, hohem </a:t>
            </a:r>
            <a:r>
              <a:rPr lang="de-AT" i="1" dirty="0"/>
              <a:t>Druck und hohen </a:t>
            </a:r>
            <a:r>
              <a:rPr lang="de-AT" i="1" dirty="0" smtClean="0"/>
              <a:t>Temperaturen.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smtClean="0"/>
              <a:t>Verarbeitung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i="1" dirty="0"/>
              <a:t>Erdöl wird in einer Raffinerie verarbeitet. Der erste Schritt der Erdölverarbeitung ist die Destillation</a:t>
            </a:r>
            <a:r>
              <a:rPr lang="de-AT" i="1" dirty="0" smtClean="0"/>
              <a:t>. Durch die verschiedenen Siedepunkte werden mehrere Fraktionen erzeugt.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smtClean="0"/>
              <a:t>Transport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i="1" dirty="0" smtClean="0"/>
              <a:t>Möglich u.a. über Öltanker und Pipelines.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smtClean="0"/>
              <a:t>Nutzen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i="1" dirty="0" smtClean="0"/>
              <a:t>Diverse Alltagsprodukte (</a:t>
            </a:r>
            <a:r>
              <a:rPr lang="de-AT" dirty="0" smtClean="0"/>
              <a:t>Haushaltsreiniger</a:t>
            </a:r>
            <a:r>
              <a:rPr lang="de-AT" dirty="0"/>
              <a:t>, </a:t>
            </a:r>
            <a:r>
              <a:rPr lang="de-AT" dirty="0" smtClean="0"/>
              <a:t>Medikamente, Verpackungen, …)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675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Fragen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Was ist der „Ausgangsstoff“ für Erdöl?</a:t>
            </a:r>
            <a:endParaRPr lang="de-AT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Nenne </a:t>
            </a:r>
            <a:r>
              <a:rPr lang="de-AT" dirty="0"/>
              <a:t>den Ablauf der </a:t>
            </a:r>
            <a:r>
              <a:rPr lang="de-AT" dirty="0" smtClean="0"/>
              <a:t>Erdölentstehung.</a:t>
            </a:r>
            <a:endParaRPr lang="de-AT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Erkläre das Prinzip eines Tiefbohrverfahrens.</a:t>
            </a:r>
            <a:endParaRPr lang="de-AT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Wie funktioniert eine Raffinerie? Welches Grundprinzip steckt dahinter?</a:t>
            </a:r>
            <a:endParaRPr lang="de-AT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Wie </a:t>
            </a:r>
            <a:r>
              <a:rPr lang="de-AT" dirty="0"/>
              <a:t>kann man Erdöl effektiv transportieren?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161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Quellen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1859" y="1845733"/>
            <a:ext cx="10200916" cy="41317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www.erdoelmuseum.de/seite/137265/nutzung_von_erdoel_und_erdgas.html</a:t>
            </a:r>
            <a:endParaRPr lang="de-A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>
                <a:hlinkClick r:id="rId3"/>
              </a:rPr>
              <a:t>http://www.investor-verlag.de/rohstoffe/rohoel-als-geldanlage/verwendung-von-erdoel/111953852</a:t>
            </a:r>
            <a:r>
              <a:rPr lang="de-AT" dirty="0" smtClean="0">
                <a:hlinkClick r:id="rId3"/>
              </a:rPr>
              <a:t>/</a:t>
            </a:r>
            <a:endParaRPr lang="de-A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>
                <a:hlinkClick r:id="rId4"/>
              </a:rPr>
              <a:t>http://www.schreiben10.com/referate/Chemie/5/Erdol---</a:t>
            </a:r>
            <a:r>
              <a:rPr lang="de-AT" dirty="0" smtClean="0">
                <a:hlinkClick r:id="rId4"/>
              </a:rPr>
              <a:t>Veredelung-und-Eigenschaften-von-Erdol-reon.php</a:t>
            </a:r>
            <a:endParaRPr lang="de-A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>
                <a:hlinkClick r:id="rId5"/>
              </a:rPr>
              <a:t>http://</a:t>
            </a:r>
            <a:r>
              <a:rPr lang="de-AT" dirty="0" smtClean="0">
                <a:hlinkClick r:id="rId5"/>
              </a:rPr>
              <a:t>www.che-bio.de/themen/erdoel3.html</a:t>
            </a:r>
            <a:endParaRPr lang="de-A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>
                <a:hlinkClick r:id="rId6"/>
              </a:rPr>
              <a:t>http://</a:t>
            </a:r>
            <a:r>
              <a:rPr lang="de-AT" dirty="0" smtClean="0">
                <a:hlinkClick r:id="rId6"/>
              </a:rPr>
              <a:t>de.wikipedia.org/wiki/Erd%C3%B6l</a:t>
            </a:r>
            <a:endParaRPr lang="de-A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>
                <a:hlinkClick r:id="rId7"/>
              </a:rPr>
              <a:t>http://</a:t>
            </a:r>
            <a:r>
              <a:rPr lang="de-AT" dirty="0" smtClean="0">
                <a:hlinkClick r:id="rId7"/>
              </a:rPr>
              <a:t>de.wikipedia.org/wiki/Kohlenwasserstoffe</a:t>
            </a:r>
            <a:endParaRPr lang="de-AT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15</a:t>
            </a:fld>
            <a:endParaRPr lang="de-AT" dirty="0"/>
          </a:p>
        </p:txBody>
      </p:sp>
      <p:sp>
        <p:nvSpPr>
          <p:cNvPr id="7" name="Textfeld 6"/>
          <p:cNvSpPr txBox="1"/>
          <p:nvPr/>
        </p:nvSpPr>
        <p:spPr>
          <a:xfrm>
            <a:off x="9530340" y="6080126"/>
            <a:ext cx="2735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/>
              <a:t>Abgerufen am:/ Stand: 20. Februar 2014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12841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Eigene Meinung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1859" y="2086893"/>
            <a:ext cx="10200916" cy="402336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Die Wahl fiel auf das Thema Erdöl, da dies </a:t>
            </a:r>
            <a:r>
              <a:rPr lang="de-AT" dirty="0" smtClean="0"/>
              <a:t>einer </a:t>
            </a:r>
            <a:r>
              <a:rPr lang="de-AT" dirty="0"/>
              <a:t>der wichtigsten Rohstoffe ist und in nächster Zeit die Planung der Ressourcen, speziell Erdöl knapp wird. </a:t>
            </a:r>
          </a:p>
          <a:p>
            <a:pPr marL="0" indent="0">
              <a:buNone/>
            </a:pPr>
            <a:r>
              <a:rPr lang="de-AT" dirty="0" smtClean="0"/>
              <a:t>Diese vorhandene Ressourcen sollten effektiv(er) genutzt werden.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790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Bohrplattformen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 smtClean="0"/>
              <a:t>Verschiedene Arten und Ausführungen eines </a:t>
            </a:r>
            <a:r>
              <a:rPr lang="de-AT" dirty="0" err="1" smtClean="0"/>
              <a:t>Borhplattform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smtClean="0">
                <a:hlinkClick r:id="rId3" action="ppaction://hlinksldjump"/>
              </a:rPr>
              <a:t>← Zurück</a:t>
            </a:r>
            <a:endParaRPr lang="de-AT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7.1</a:t>
            </a:r>
            <a:endParaRPr lang="de-AT" dirty="0"/>
          </a:p>
        </p:txBody>
      </p:sp>
      <p:sp>
        <p:nvSpPr>
          <p:cNvPr id="8" name="Rechteck 7"/>
          <p:cNvSpPr/>
          <p:nvPr/>
        </p:nvSpPr>
        <p:spPr>
          <a:xfrm>
            <a:off x="870857" y="682171"/>
            <a:ext cx="10755086" cy="1393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761" y="0"/>
            <a:ext cx="12531520" cy="49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3) </a:t>
            </a:r>
            <a:r>
              <a:rPr lang="de-AT" dirty="0" err="1" smtClean="0"/>
              <a:t>Compliant</a:t>
            </a:r>
            <a:r>
              <a:rPr lang="de-AT" dirty="0" smtClean="0"/>
              <a:t> </a:t>
            </a:r>
            <a:r>
              <a:rPr lang="de-AT" dirty="0" err="1"/>
              <a:t>tower</a:t>
            </a:r>
            <a:r>
              <a:rPr lang="de-AT" dirty="0"/>
              <a:t> 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Alexander Hofstätter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7.2</a:t>
            </a:r>
            <a:endParaRPr lang="de-AT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25540"/>
          <a:stretch/>
        </p:blipFill>
        <p:spPr>
          <a:xfrm>
            <a:off x="653142" y="0"/>
            <a:ext cx="11026840" cy="49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Nord-Stream-Pipeline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 smtClean="0"/>
              <a:t>Russland – Deutschland (1220km)</a:t>
            </a:r>
            <a:br>
              <a:rPr lang="de-AT" dirty="0" smtClean="0"/>
            </a:br>
            <a:r>
              <a:rPr lang="de-AT" dirty="0" smtClean="0">
                <a:hlinkClick r:id="rId3" action="ppaction://hlinksldjump"/>
              </a:rPr>
              <a:t>Zurück</a:t>
            </a:r>
            <a:endParaRPr lang="de-AT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11.1</a:t>
            </a:r>
            <a:endParaRPr lang="de-AT" dirty="0"/>
          </a:p>
        </p:txBody>
      </p:sp>
      <p:sp>
        <p:nvSpPr>
          <p:cNvPr id="10" name="Rechteck 9"/>
          <p:cNvSpPr/>
          <p:nvPr/>
        </p:nvSpPr>
        <p:spPr>
          <a:xfrm>
            <a:off x="972457" y="638629"/>
            <a:ext cx="10784114" cy="2075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2" descr="http://neftegaz.ru/images/Neft%20Perey/nord%20strea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" b="11396"/>
          <a:stretch/>
        </p:blipFill>
        <p:spPr bwMode="auto">
          <a:xfrm>
            <a:off x="2237711" y="0"/>
            <a:ext cx="7716576" cy="49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3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Inhaltsverzeichnis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/>
              <a:t>Einleitung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Entstehung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Gewinnung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Verarbeitung</a:t>
            </a:r>
            <a:endParaRPr lang="de-AT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/>
              <a:t>Transport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dirty="0" smtClean="0"/>
              <a:t>Nutzen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925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Einleitung </a:t>
            </a:r>
            <a:r>
              <a:rPr lang="de-AT" b="0" dirty="0" smtClean="0"/>
              <a:t>– Was ist Erdöl?</a:t>
            </a:r>
            <a:endParaRPr lang="de-AT" b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Gehört zum Thema der Organischen Chemie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Erdöl </a:t>
            </a:r>
            <a:r>
              <a:rPr lang="de-AT" dirty="0"/>
              <a:t>(engl. Petroleum)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„Petra“ = Stein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„Oleum“ = </a:t>
            </a:r>
            <a:r>
              <a:rPr lang="de-AT" dirty="0" smtClean="0"/>
              <a:t>Öl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Stoffgemisch verschiedener Kohlenwasserstoffe</a:t>
            </a:r>
          </a:p>
          <a:p>
            <a:pPr marL="361950" lvl="4" indent="-180975">
              <a:buFont typeface="Arial" panose="020B0604020202020204" pitchFamily="34" charset="0"/>
              <a:buChar char="•"/>
            </a:pPr>
            <a:r>
              <a:rPr lang="de-AT" dirty="0" smtClean="0"/>
              <a:t>Alkane</a:t>
            </a:r>
          </a:p>
          <a:p>
            <a:pPr marL="361950" lvl="4" indent="-180975">
              <a:buFont typeface="Arial" panose="020B0604020202020204" pitchFamily="34" charset="0"/>
              <a:buChar char="•"/>
            </a:pPr>
            <a:r>
              <a:rPr lang="de-AT" dirty="0"/>
              <a:t>Alkene, Alkine</a:t>
            </a:r>
          </a:p>
          <a:p>
            <a:pPr marL="361950" lvl="4" indent="-180975">
              <a:buFont typeface="Arial" panose="020B0604020202020204" pitchFamily="34" charset="0"/>
              <a:buChar char="•"/>
            </a:pPr>
            <a:r>
              <a:rPr lang="de-AT" dirty="0" smtClean="0"/>
              <a:t>Cycloalkane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Schwefel-</a:t>
            </a:r>
            <a:r>
              <a:rPr lang="de-AT" dirty="0"/>
              <a:t>, Sauerstoff- und </a:t>
            </a:r>
            <a:r>
              <a:rPr lang="de-AT" dirty="0" smtClean="0"/>
              <a:t>Stickstoffverbindungen</a:t>
            </a:r>
          </a:p>
          <a:p>
            <a:pPr lvl="1"/>
            <a:r>
              <a:rPr lang="de-AT" dirty="0" smtClean="0"/>
              <a:t>z.B.: </a:t>
            </a:r>
            <a:r>
              <a:rPr lang="de-AT" dirty="0" err="1"/>
              <a:t>Pyridin</a:t>
            </a:r>
            <a:r>
              <a:rPr lang="de-AT" dirty="0"/>
              <a:t> (C</a:t>
            </a:r>
            <a:r>
              <a:rPr lang="de-AT" baseline="-25000" dirty="0"/>
              <a:t>5</a:t>
            </a:r>
            <a:r>
              <a:rPr lang="de-AT" dirty="0"/>
              <a:t>H</a:t>
            </a:r>
            <a:r>
              <a:rPr lang="de-AT" baseline="-25000" dirty="0"/>
              <a:t>5</a:t>
            </a:r>
            <a:r>
              <a:rPr lang="de-AT" dirty="0"/>
              <a:t>N)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3</a:t>
            </a:fld>
            <a:endParaRPr lang="de-AT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8056675" y="4598374"/>
            <a:ext cx="2872581" cy="1379093"/>
            <a:chOff x="8829643" y="4639130"/>
            <a:chExt cx="2337282" cy="112210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43" y="4654377"/>
              <a:ext cx="861036" cy="996218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4033" y="4639130"/>
              <a:ext cx="872892" cy="1122102"/>
            </a:xfrm>
            <a:prstGeom prst="rect">
              <a:avLst/>
            </a:prstGeom>
          </p:spPr>
        </p:pic>
        <p:sp>
          <p:nvSpPr>
            <p:cNvPr id="10" name="Pfeil nach rechts 9"/>
            <p:cNvSpPr/>
            <p:nvPr/>
          </p:nvSpPr>
          <p:spPr>
            <a:xfrm>
              <a:off x="9755667" y="5014600"/>
              <a:ext cx="493486" cy="2757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11564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Entstehung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Entstehung begann vor </a:t>
            </a:r>
            <a:r>
              <a:rPr lang="de-AT" dirty="0" smtClean="0"/>
              <a:t>ca. 150-200 </a:t>
            </a:r>
            <a:r>
              <a:rPr lang="de-AT" dirty="0"/>
              <a:t>Millionen Jahren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Abgestorbenes Plankton sammelt sich am Grund von Meeren und Seen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Kaum </a:t>
            </a:r>
            <a:r>
              <a:rPr lang="de-AT" dirty="0"/>
              <a:t>Sauerstoff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Entstehung von Faulschlamm (organisch)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Ablagerungen von Ton und Sand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Gelang in tiefergelegene Schichten (durch hohen Druck)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4</a:t>
            </a:fld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246" y="2219078"/>
            <a:ext cx="1639676" cy="161197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671" y="4168007"/>
            <a:ext cx="2052826" cy="136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Natürliches Erdölvorkommen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5</a:t>
            </a:fld>
            <a:endParaRPr lang="de-AT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674010"/>
              </p:ext>
            </p:extLst>
          </p:nvPr>
        </p:nvGraphicFramePr>
        <p:xfrm>
          <a:off x="2259946" y="2087563"/>
          <a:ext cx="7637934" cy="37588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45978"/>
                <a:gridCol w="2545978"/>
                <a:gridCol w="2545978"/>
              </a:tblGrid>
              <a:tr h="653302">
                <a:tc>
                  <a:txBody>
                    <a:bodyPr/>
                    <a:lstStyle/>
                    <a:p>
                      <a:pPr marL="0" indent="0" algn="ctr"/>
                      <a:r>
                        <a:rPr lang="de-AT" sz="2400" dirty="0" smtClean="0"/>
                        <a:t>Land</a:t>
                      </a:r>
                      <a:endParaRPr lang="de-AT" sz="2400" dirty="0"/>
                    </a:p>
                  </a:txBody>
                  <a:tcPr marL="96723" marR="96723" marT="48363" marB="48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 smtClean="0"/>
                        <a:t>Barrels (</a:t>
                      </a:r>
                      <a:r>
                        <a:rPr lang="de-AT" sz="2400" dirty="0" err="1" smtClean="0"/>
                        <a:t>Bl</a:t>
                      </a:r>
                      <a:r>
                        <a:rPr lang="de-AT" sz="2400" dirty="0" smtClean="0"/>
                        <a:t>.)</a:t>
                      </a:r>
                      <a:endParaRPr lang="de-AT" sz="2400" b="0" dirty="0"/>
                    </a:p>
                  </a:txBody>
                  <a:tcPr marL="96723" marR="96723" marT="48363" marB="48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 smtClean="0"/>
                        <a:t>%</a:t>
                      </a:r>
                      <a:r>
                        <a:rPr lang="de-AT" sz="2400" baseline="0" dirty="0" smtClean="0"/>
                        <a:t> </a:t>
                      </a:r>
                      <a:r>
                        <a:rPr lang="de-AT" sz="2400" baseline="0" dirty="0" err="1" smtClean="0"/>
                        <a:t>Weltvork</a:t>
                      </a:r>
                      <a:r>
                        <a:rPr lang="de-AT" sz="2400" baseline="0" dirty="0" smtClean="0"/>
                        <a:t>.</a:t>
                      </a:r>
                      <a:endParaRPr lang="de-AT" sz="2400" dirty="0"/>
                    </a:p>
                  </a:txBody>
                  <a:tcPr marL="96723" marR="96723" marT="48363" marB="48363" anchor="ctr"/>
                </a:tc>
              </a:tr>
              <a:tr h="336164">
                <a:tc>
                  <a:txBody>
                    <a:bodyPr/>
                    <a:lstStyle/>
                    <a:p>
                      <a:pPr marL="0" indent="0"/>
                      <a:r>
                        <a:rPr lang="de-AT" sz="1900" dirty="0" smtClean="0"/>
                        <a:t>Saudi Arabien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264,5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smtClean="0"/>
                        <a:t>19,1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</a:tr>
              <a:tr h="376940">
                <a:tc>
                  <a:txBody>
                    <a:bodyPr/>
                    <a:lstStyle/>
                    <a:p>
                      <a:r>
                        <a:rPr lang="de-AT" sz="1900" dirty="0" smtClean="0"/>
                        <a:t>Venezuela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211,2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smtClean="0"/>
                        <a:t>15,3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</a:tr>
              <a:tr h="376940">
                <a:tc>
                  <a:txBody>
                    <a:bodyPr/>
                    <a:lstStyle/>
                    <a:p>
                      <a:r>
                        <a:rPr lang="de-AT" sz="1900" dirty="0" smtClean="0"/>
                        <a:t>Iran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137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smtClean="0"/>
                        <a:t>9,9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</a:tr>
              <a:tr h="376940">
                <a:tc>
                  <a:txBody>
                    <a:bodyPr/>
                    <a:lstStyle/>
                    <a:p>
                      <a:r>
                        <a:rPr lang="de-AT" sz="1900" smtClean="0"/>
                        <a:t>Irak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115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8,3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</a:tr>
              <a:tr h="391811">
                <a:tc>
                  <a:txBody>
                    <a:bodyPr/>
                    <a:lstStyle/>
                    <a:p>
                      <a:r>
                        <a:rPr lang="de-AT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Arabische Emirate VAE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97,8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7,1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</a:tr>
              <a:tr h="380561">
                <a:tc>
                  <a:txBody>
                    <a:bodyPr/>
                    <a:lstStyle/>
                    <a:p>
                      <a:r>
                        <a:rPr lang="de-AT" sz="1900" dirty="0" smtClean="0"/>
                        <a:t>Russland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smtClean="0"/>
                        <a:t>77,4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5,6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</a:tr>
              <a:tr h="380561">
                <a:tc>
                  <a:txBody>
                    <a:bodyPr/>
                    <a:lstStyle/>
                    <a:p>
                      <a:pPr marL="0" marR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Lybien</a:t>
                      </a:r>
                      <a:endParaRPr lang="de-AT" sz="1800" dirty="0" smtClean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46,4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3,4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</a:tr>
              <a:tr h="376940">
                <a:tc>
                  <a:txBody>
                    <a:bodyPr/>
                    <a:lstStyle/>
                    <a:p>
                      <a:r>
                        <a:rPr lang="de-AT" sz="1900" dirty="0" smtClean="0"/>
                        <a:t>USA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30,9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900" dirty="0" smtClean="0"/>
                        <a:t>2,2</a:t>
                      </a:r>
                      <a:endParaRPr lang="de-AT" sz="1900" dirty="0"/>
                    </a:p>
                  </a:txBody>
                  <a:tcPr marL="96723" marR="96723" marT="48363" marB="48363"/>
                </a:tc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163081" y="5932517"/>
            <a:ext cx="43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1 Barrel = 159 </a:t>
            </a:r>
            <a:r>
              <a:rPr lang="de-AT" dirty="0" smtClean="0"/>
              <a:t>l	1 </a:t>
            </a:r>
            <a:r>
              <a:rPr lang="de-AT" dirty="0"/>
              <a:t>Barrel = </a:t>
            </a:r>
            <a:r>
              <a:rPr lang="de-AT" dirty="0" smtClean="0"/>
              <a:t>0,143 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29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Gewinnung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Aus unterirdischen Lagerstätten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Durch Tiefenbohrungen hoch befördert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Technik und Verfahren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Schlagbohrverfahren</a:t>
            </a:r>
            <a:endParaRPr lang="de-A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Rotary-Verfahren</a:t>
            </a:r>
            <a:endParaRPr lang="de-A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Neue Bohrverfahren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Aus Weltall</a:t>
            </a:r>
            <a:endParaRPr lang="de-A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Pferdekopfnebel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6</a:t>
            </a:fld>
            <a:endParaRPr lang="de-AT" dirty="0"/>
          </a:p>
        </p:txBody>
      </p:sp>
      <p:pic>
        <p:nvPicPr>
          <p:cNvPr id="1026" name="Picture 2" descr="File:Rollenmeissel beim Einba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1" y="1916954"/>
            <a:ext cx="3159644" cy="2369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http://www.aktiv-online.de/fileadmin/_migrated/pics/altebilderimport/ausgaben/19_10/vorstoss_in_die_tiefe_2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225" y="3796780"/>
            <a:ext cx="3067566" cy="2300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http://www.pm-magazin.de/sites/www.pm-magazin.de/files/imagecache/lightbox/images/WN-Erdo%CC%88l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37" y="3857414"/>
            <a:ext cx="2986723" cy="2240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354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b/b4/Troll_A_Platfo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44" y="3550199"/>
            <a:ext cx="3485655" cy="2614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Gewinnung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Bohrplattformen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Für erstmaligen Bohrung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Herkömmliche Techniken wie bei Bohrtürmen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Verschiedene </a:t>
            </a:r>
            <a:r>
              <a:rPr lang="de-AT" dirty="0" smtClean="0">
                <a:hlinkClick r:id="rId4" action="ppaction://hlinksldjump"/>
              </a:rPr>
              <a:t>Bohrinselkonstruktionen</a:t>
            </a:r>
            <a:endParaRPr lang="de-A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Förderplattform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Befördert Erdöl an Oberfläche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Abtransport über Pipelines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7</a:t>
            </a:fld>
            <a:endParaRPr lang="de-AT" dirty="0"/>
          </a:p>
        </p:txBody>
      </p:sp>
      <p:pic>
        <p:nvPicPr>
          <p:cNvPr id="1028" name="Picture 4" descr="http://images.zeit.de/wissen/umwelt/2012-03/gas-leck-nordsee/gas-leck-nordsee-540x3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424" y="1828100"/>
            <a:ext cx="4208911" cy="2369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868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Verarbeitung </a:t>
            </a:r>
            <a:r>
              <a:rPr lang="de-AT" b="0" dirty="0" smtClean="0"/>
              <a:t>(Veredelung)</a:t>
            </a:r>
            <a:r>
              <a:rPr lang="de-AT" dirty="0" smtClean="0"/>
              <a:t>	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Vom Rohöl zu Erdölprodukten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 smtClean="0"/>
              <a:t>In </a:t>
            </a:r>
            <a:r>
              <a:rPr lang="de-AT" b="1" dirty="0" smtClean="0"/>
              <a:t>Raffinerien</a:t>
            </a:r>
          </a:p>
          <a:p>
            <a:pPr marL="201108" lvl="1" indent="0">
              <a:buNone/>
            </a:pPr>
            <a:endParaRPr lang="de-AT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smtClean="0"/>
              <a:t>Destillation des Rohöls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Ausnutzen der verschiedenen Siedepunkte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 smtClean="0"/>
              <a:t>Aufteilung in mehrere</a:t>
            </a:r>
            <a:r>
              <a:rPr lang="de-AT" dirty="0"/>
              <a:t> </a:t>
            </a:r>
            <a:r>
              <a:rPr lang="de-AT" b="1" dirty="0"/>
              <a:t>Fraktionen</a:t>
            </a:r>
            <a:r>
              <a:rPr lang="de-AT" dirty="0"/>
              <a:t>. </a:t>
            </a:r>
            <a:endParaRPr lang="de-AT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de-AT" dirty="0" smtClean="0"/>
              <a:t>Fraktionen werden anschließend zu Rohstoffen verarbeitet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Alexander Hofstätter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Erdöl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6370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4112148" y="1676400"/>
            <a:ext cx="493190" cy="49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4486275" y="286604"/>
            <a:ext cx="6666500" cy="1450757"/>
          </a:xfrm>
        </p:spPr>
        <p:txBody>
          <a:bodyPr>
            <a:normAutofit/>
          </a:bodyPr>
          <a:lstStyle/>
          <a:p>
            <a:r>
              <a:rPr lang="de-AT" sz="4799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Raffinerien</a:t>
            </a:r>
            <a:endParaRPr lang="de-AT" sz="479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041400" y="1488340"/>
            <a:ext cx="2984500" cy="49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074" name="Picture 2" descr="http://www.poerner.at/typo3temp/pics/be87253e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346" y="2174442"/>
            <a:ext cx="2633508" cy="3511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25" name="Gruppieren 24"/>
          <p:cNvGrpSpPr/>
          <p:nvPr/>
        </p:nvGrpSpPr>
        <p:grpSpPr>
          <a:xfrm>
            <a:off x="-74051" y="139700"/>
            <a:ext cx="4204115" cy="6010005"/>
            <a:chOff x="-74051" y="139700"/>
            <a:chExt cx="4204115" cy="6010005"/>
          </a:xfrm>
        </p:grpSpPr>
        <p:pic>
          <p:nvPicPr>
            <p:cNvPr id="10" name="Picture 2" descr="http://upload.wikimedia.org/wikipedia/commons/thumb/7/7d/Crude_Oil_Distillation-de.svg/2000px-Crude_Oil_Distillation-d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051" y="139700"/>
              <a:ext cx="4204115" cy="601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hteck 23"/>
            <p:cNvSpPr/>
            <p:nvPr/>
          </p:nvSpPr>
          <p:spPr>
            <a:xfrm>
              <a:off x="2774950" y="4783015"/>
              <a:ext cx="1085850" cy="1366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2774950" y="4688918"/>
              <a:ext cx="12509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Schmieröle Paraffine</a:t>
              </a:r>
            </a:p>
            <a:p>
              <a:r>
                <a:rPr lang="de-AT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Wachse</a:t>
              </a:r>
            </a:p>
            <a:p>
              <a:r>
                <a:rPr lang="de-AT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Teer</a:t>
              </a:r>
            </a:p>
            <a:p>
              <a:r>
                <a:rPr lang="de-AT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Koks</a:t>
              </a:r>
              <a:endParaRPr lang="de-AT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98216"/>
              </p:ext>
            </p:extLst>
          </p:nvPr>
        </p:nvGraphicFramePr>
        <p:xfrm>
          <a:off x="4358743" y="2757269"/>
          <a:ext cx="4034727" cy="234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774"/>
                <a:gridCol w="959330"/>
                <a:gridCol w="924448"/>
                <a:gridCol w="1355175"/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de-AT" sz="1300" dirty="0" err="1" smtClean="0"/>
                        <a:t>Erdölfrak-tion</a:t>
                      </a:r>
                      <a:endParaRPr lang="de-AT" sz="1300" dirty="0"/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AT" sz="1300" dirty="0" smtClean="0"/>
                        <a:t>Kohlenstoff-atome</a:t>
                      </a:r>
                      <a:endParaRPr lang="de-AT" sz="1300" dirty="0"/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AT" sz="1300" dirty="0" smtClean="0"/>
                        <a:t>Siede-bereich</a:t>
                      </a:r>
                      <a:endParaRPr lang="de-AT" sz="1300" dirty="0"/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AT" sz="1300" dirty="0" smtClean="0"/>
                        <a:t>Verwendung</a:t>
                      </a:r>
                      <a:endParaRPr lang="de-AT" sz="1300" dirty="0"/>
                    </a:p>
                  </a:txBody>
                  <a:tcPr marL="47625" marR="47625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AT" sz="1300" dirty="0"/>
                        <a:t>Gase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AT" sz="1300" dirty="0"/>
                        <a:t>1 - 4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de-AT" sz="1300" dirty="0"/>
                        <a:t>&lt; 30 °C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300" dirty="0"/>
                        <a:t>Heizgas</a:t>
                      </a:r>
                    </a:p>
                  </a:txBody>
                  <a:tcPr marL="54142" marR="54142" marT="54142" marB="54142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AT" sz="1300" dirty="0"/>
                        <a:t>Benzine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AT" sz="1300" dirty="0"/>
                        <a:t>5 - 12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de-AT" sz="1300" dirty="0"/>
                        <a:t>&lt; 150 °C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300"/>
                        <a:t>Otto - Kraftstoff</a:t>
                      </a:r>
                    </a:p>
                  </a:txBody>
                  <a:tcPr marL="54142" marR="54142" marT="54142" marB="54142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AT" sz="1300"/>
                        <a:t>Kerosin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AT" sz="1300" dirty="0"/>
                        <a:t>9 - 15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de-AT" sz="1300" dirty="0"/>
                        <a:t>150 </a:t>
                      </a:r>
                      <a:r>
                        <a:rPr lang="de-AT" sz="1300" dirty="0" smtClean="0"/>
                        <a:t>- </a:t>
                      </a:r>
                      <a:r>
                        <a:rPr lang="de-AT" sz="1300" dirty="0"/>
                        <a:t>250 °C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300" dirty="0"/>
                        <a:t>Flugzeugkraftstoff</a:t>
                      </a:r>
                    </a:p>
                  </a:txBody>
                  <a:tcPr marL="54142" marR="54142" marT="54142" marB="54142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AT" sz="1300"/>
                        <a:t>Dieselöl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AT" sz="1300" dirty="0"/>
                        <a:t>&lt; 12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de-AT" sz="1300" dirty="0"/>
                        <a:t>250 </a:t>
                      </a:r>
                      <a:r>
                        <a:rPr lang="de-AT" sz="1300" dirty="0" smtClean="0"/>
                        <a:t>- </a:t>
                      </a:r>
                      <a:r>
                        <a:rPr lang="de-AT" sz="1300" dirty="0"/>
                        <a:t>360 °C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300" dirty="0"/>
                        <a:t>Dieselkraftstoff</a:t>
                      </a:r>
                    </a:p>
                  </a:txBody>
                  <a:tcPr marL="54142" marR="54142" marT="54142" marB="54142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AT" sz="1300" dirty="0"/>
                        <a:t>Schmieröl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AT" sz="1300" dirty="0"/>
                        <a:t>&lt; 20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de-AT" sz="1300" dirty="0"/>
                        <a:t>&lt; 350 °C</a:t>
                      </a:r>
                    </a:p>
                  </a:txBody>
                  <a:tcPr marL="54142" marR="54142" marT="54142" marB="541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300" dirty="0"/>
                        <a:t>Schweres Heizöl</a:t>
                      </a:r>
                    </a:p>
                  </a:txBody>
                  <a:tcPr marL="54142" marR="54142" marT="54142" marB="54142" anchor="ctr"/>
                </a:tc>
              </a:tr>
            </a:tbl>
          </a:graphicData>
        </a:graphic>
      </p:graphicFrame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>
          <a:xfrm>
            <a:off x="1096995" y="6459786"/>
            <a:ext cx="2471627" cy="365125"/>
          </a:xfrm>
        </p:spPr>
        <p:txBody>
          <a:bodyPr/>
          <a:lstStyle/>
          <a:p>
            <a:r>
              <a:rPr lang="de-DE" dirty="0" smtClean="0"/>
              <a:t>Alexander Hofstätter</a:t>
            </a:r>
            <a:endParaRPr lang="en-US" dirty="0"/>
          </a:p>
        </p:txBody>
      </p:sp>
      <p:sp>
        <p:nvSpPr>
          <p:cNvPr id="2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85225" y="6459786"/>
            <a:ext cx="4821548" cy="365125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Erdöl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*9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3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1376</Words>
  <Application>Microsoft Office PowerPoint</Application>
  <PresentationFormat>Benutzerdefiniert</PresentationFormat>
  <Paragraphs>375</Paragraphs>
  <Slides>19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</vt:lpstr>
      <vt:lpstr>ERDÖL</vt:lpstr>
      <vt:lpstr>Inhaltsverzeichnis</vt:lpstr>
      <vt:lpstr>Einleitung – Was ist Erdöl?</vt:lpstr>
      <vt:lpstr>Entstehung</vt:lpstr>
      <vt:lpstr>Natürliches Erdölvorkommen </vt:lpstr>
      <vt:lpstr>Gewinnung</vt:lpstr>
      <vt:lpstr>Gewinnung</vt:lpstr>
      <vt:lpstr>Verarbeitung (Veredelung) </vt:lpstr>
      <vt:lpstr>Raffinerien</vt:lpstr>
      <vt:lpstr>Raffinerien (Endprodukte)</vt:lpstr>
      <vt:lpstr>Transport</vt:lpstr>
      <vt:lpstr>Nutzen</vt:lpstr>
      <vt:lpstr>Zusammenfassung</vt:lpstr>
      <vt:lpstr>Fragen</vt:lpstr>
      <vt:lpstr>Quellen</vt:lpstr>
      <vt:lpstr>Eigene Meinung</vt:lpstr>
      <vt:lpstr>Bohrplattformen</vt:lpstr>
      <vt:lpstr>3) Compliant tower </vt:lpstr>
      <vt:lpstr>Nord-Stream-Pipeline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Erdöl</dc:title>
  <dc:creator>Alex Hofstätter</dc:creator>
  <cp:lastModifiedBy>Alex Hofstätter</cp:lastModifiedBy>
  <cp:revision>221</cp:revision>
  <dcterms:created xsi:type="dcterms:W3CDTF">2012-10-21T14:22:09Z</dcterms:created>
  <dcterms:modified xsi:type="dcterms:W3CDTF">2014-03-12T18:15:16Z</dcterms:modified>
</cp:coreProperties>
</file>